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6"/>
  </p:notesMasterIdLst>
  <p:handoutMasterIdLst>
    <p:handoutMasterId r:id="rId27"/>
  </p:handoutMasterIdLst>
  <p:sldIdLst>
    <p:sldId id="303" r:id="rId5"/>
    <p:sldId id="333" r:id="rId6"/>
    <p:sldId id="339" r:id="rId7"/>
    <p:sldId id="320" r:id="rId8"/>
    <p:sldId id="338" r:id="rId9"/>
    <p:sldId id="324" r:id="rId10"/>
    <p:sldId id="325" r:id="rId11"/>
    <p:sldId id="307" r:id="rId12"/>
    <p:sldId id="327" r:id="rId13"/>
    <p:sldId id="309" r:id="rId14"/>
    <p:sldId id="332" r:id="rId15"/>
    <p:sldId id="335" r:id="rId16"/>
    <p:sldId id="331" r:id="rId17"/>
    <p:sldId id="337" r:id="rId18"/>
    <p:sldId id="329" r:id="rId19"/>
    <p:sldId id="311" r:id="rId20"/>
    <p:sldId id="328" r:id="rId21"/>
    <p:sldId id="323" r:id="rId22"/>
    <p:sldId id="313" r:id="rId23"/>
    <p:sldId id="330" r:id="rId24"/>
    <p:sldId id="336" r:id="rId2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23" autoAdjust="0"/>
    <p:restoredTop sz="93979" autoAdjust="0"/>
  </p:normalViewPr>
  <p:slideViewPr>
    <p:cSldViewPr snapToGrid="0">
      <p:cViewPr varScale="1">
        <p:scale>
          <a:sx n="100" d="100"/>
          <a:sy n="100" d="100"/>
        </p:scale>
        <p:origin x="50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4B3EDB63-643B-410E-A0C4-C8784AB25CAC}"/>
    <pc:docChg chg="undo custSel modSld">
      <pc:chgData name="Thomas Tovinger" userId="d52090d9-82c6-45ae-b052-95c46e96cc30" providerId="ADAL" clId="{4B3EDB63-643B-410E-A0C4-C8784AB25CAC}" dt="2022-08-12T13:18:53.114" v="29" actId="313"/>
      <pc:docMkLst>
        <pc:docMk/>
      </pc:docMkLst>
      <pc:sldChg chg="modSp mod">
        <pc:chgData name="Thomas Tovinger" userId="d52090d9-82c6-45ae-b052-95c46e96cc30" providerId="ADAL" clId="{4B3EDB63-643B-410E-A0C4-C8784AB25CAC}" dt="2022-08-12T13:18:53.114" v="29" actId="313"/>
        <pc:sldMkLst>
          <pc:docMk/>
          <pc:sldMk cId="0" sldId="324"/>
        </pc:sldMkLst>
        <pc:spChg chg="mod">
          <ac:chgData name="Thomas Tovinger" userId="d52090d9-82c6-45ae-b052-95c46e96cc30" providerId="ADAL" clId="{4B3EDB63-643B-410E-A0C4-C8784AB25CAC}" dt="2022-08-12T13:18:53.114" v="29" actId="313"/>
          <ac:spMkLst>
            <pc:docMk/>
            <pc:sldMk cId="0" sldId="324"/>
            <ac:spMk id="11267" creationId="{35FC3D26-6967-4E55-9DEF-BA9580F3490C}"/>
          </ac:spMkLst>
        </pc:spChg>
      </pc:sldChg>
      <pc:sldChg chg="modSp mod">
        <pc:chgData name="Thomas Tovinger" userId="d52090d9-82c6-45ae-b052-95c46e96cc30" providerId="ADAL" clId="{4B3EDB63-643B-410E-A0C4-C8784AB25CAC}" dt="2022-08-12T13:17:13.732" v="21" actId="14734"/>
        <pc:sldMkLst>
          <pc:docMk/>
          <pc:sldMk cId="2331565301" sldId="339"/>
        </pc:sldMkLst>
        <pc:spChg chg="mod">
          <ac:chgData name="Thomas Tovinger" userId="d52090d9-82c6-45ae-b052-95c46e96cc30" providerId="ADAL" clId="{4B3EDB63-643B-410E-A0C4-C8784AB25CAC}" dt="2022-08-12T13:16:19.839" v="10" actId="13926"/>
          <ac:spMkLst>
            <pc:docMk/>
            <pc:sldMk cId="2331565301" sldId="339"/>
            <ac:spMk id="3" creationId="{35514D2E-1A48-464A-87B5-DD39DCD6FF4D}"/>
          </ac:spMkLst>
        </pc:spChg>
        <pc:graphicFrameChg chg="modGraphic">
          <ac:chgData name="Thomas Tovinger" userId="d52090d9-82c6-45ae-b052-95c46e96cc30" providerId="ADAL" clId="{4B3EDB63-643B-410E-A0C4-C8784AB25CAC}" dt="2022-08-12T13:14:52.884" v="6" actId="313"/>
          <ac:graphicFrameMkLst>
            <pc:docMk/>
            <pc:sldMk cId="2331565301" sldId="339"/>
            <ac:graphicFrameMk id="4" creationId="{935CC058-A69B-4AB7-93D4-B7856B96A88D}"/>
          </ac:graphicFrameMkLst>
        </pc:graphicFrameChg>
        <pc:graphicFrameChg chg="modGraphic">
          <ac:chgData name="Thomas Tovinger" userId="d52090d9-82c6-45ae-b052-95c46e96cc30" providerId="ADAL" clId="{4B3EDB63-643B-410E-A0C4-C8784AB25CAC}" dt="2022-08-12T13:16:32.189" v="11" actId="20577"/>
          <ac:graphicFrameMkLst>
            <pc:docMk/>
            <pc:sldMk cId="2331565301" sldId="339"/>
            <ac:graphicFrameMk id="5" creationId="{B488EFA2-C756-4D5D-9858-14CA8070B080}"/>
          </ac:graphicFrameMkLst>
        </pc:graphicFrameChg>
        <pc:graphicFrameChg chg="modGraphic">
          <ac:chgData name="Thomas Tovinger" userId="d52090d9-82c6-45ae-b052-95c46e96cc30" providerId="ADAL" clId="{4B3EDB63-643B-410E-A0C4-C8784AB25CAC}" dt="2022-08-12T13:16:58.380" v="17" actId="14734"/>
          <ac:graphicFrameMkLst>
            <pc:docMk/>
            <pc:sldMk cId="2331565301" sldId="339"/>
            <ac:graphicFrameMk id="6" creationId="{F23DD544-0BE5-4693-8A15-55B9BF093CD9}"/>
          </ac:graphicFrameMkLst>
        </pc:graphicFrameChg>
        <pc:graphicFrameChg chg="modGraphic">
          <ac:chgData name="Thomas Tovinger" userId="d52090d9-82c6-45ae-b052-95c46e96cc30" providerId="ADAL" clId="{4B3EDB63-643B-410E-A0C4-C8784AB25CAC}" dt="2022-08-12T13:17:06.749" v="19" actId="14734"/>
          <ac:graphicFrameMkLst>
            <pc:docMk/>
            <pc:sldMk cId="2331565301" sldId="339"/>
            <ac:graphicFrameMk id="9" creationId="{B1A40B2E-D3CE-428D-A02B-5DB8437A569D}"/>
          </ac:graphicFrameMkLst>
        </pc:graphicFrameChg>
        <pc:graphicFrameChg chg="modGraphic">
          <ac:chgData name="Thomas Tovinger" userId="d52090d9-82c6-45ae-b052-95c46e96cc30" providerId="ADAL" clId="{4B3EDB63-643B-410E-A0C4-C8784AB25CAC}" dt="2022-08-12T13:17:13.732" v="21" actId="14734"/>
          <ac:graphicFrameMkLst>
            <pc:docMk/>
            <pc:sldMk cId="2331565301" sldId="339"/>
            <ac:graphicFrameMk id="10" creationId="{AEA30261-D4C3-4298-A31A-0170B20137A9}"/>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8/12/2022</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8/12/2022</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6</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18</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SA5#145e E-meeting 15-24 August 2022</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SA5#145e E-meeting 15-24 August 2022</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SA5#145e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S5-225002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89637" y="1370012"/>
            <a:ext cx="8693664"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except in the following case: </a:t>
            </a:r>
            <a:r>
              <a:rPr lang="en-GB" sz="1600" dirty="0"/>
              <a:t>If one ore more new mirror CRs are created during the meeting, they shall be merged in the same thread as the original Cat-F CR, all the technical comments should be the same for all “mirrors”.</a:t>
            </a:r>
          </a:p>
          <a:p>
            <a:pPr lvl="3">
              <a:defRPr/>
            </a:pPr>
            <a:r>
              <a:rPr lang="en-GB" altLang="en-US" sz="1600" b="1" dirty="0"/>
              <a:t>If two Tdocs are merged, e.g. xx1 merged into xx2,</a:t>
            </a:r>
            <a:r>
              <a:rPr lang="en-GB" altLang="en-US" sz="1600" dirty="0"/>
              <a:t> </a:t>
            </a:r>
            <a:r>
              <a:rPr lang="en-GB" altLang="en-US" sz="1600" b="1" dirty="0"/>
              <a:t>the status of xx1 shall be recorded as “merged in revision of xx2”</a:t>
            </a:r>
            <a:r>
              <a:rPr lang="en-GB" altLang="en-US" sz="1600" dirty="0"/>
              <a:t> (as the final tdoc# for the merged document is not known at the time of merge). </a:t>
            </a:r>
            <a:r>
              <a:rPr lang="en-US" altLang="en-US" sz="1600" dirty="0"/>
              <a:t>I</a:t>
            </a:r>
            <a:r>
              <a:rPr lang="en-US" sz="1600" dirty="0"/>
              <a:t>f the merged tdoc revision of xx2 is not agreed/approved, this anyway needs be allocated a tdoc# which will have the “Noted/not pursued” status.</a:t>
            </a:r>
          </a:p>
          <a:p>
            <a:pPr lvl="3">
              <a:defRPr/>
            </a:pPr>
            <a:r>
              <a:rPr lang="en-GB" sz="1600" b="1" dirty="0"/>
              <a:t>Thread names when moving tdoc(s) to another agenda item</a:t>
            </a:r>
            <a:r>
              <a:rPr lang="en-GB" sz="1600" dirty="0"/>
              <a:t> during the meeting</a:t>
            </a:r>
            <a:r>
              <a:rPr lang="en-US" sz="1600" dirty="0"/>
              <a:t>:</a:t>
            </a:r>
          </a:p>
          <a:p>
            <a:pPr lvl="4">
              <a:defRPr/>
            </a:pPr>
            <a:r>
              <a:rPr lang="en-US" sz="1400" dirty="0">
                <a:effectLst/>
                <a:latin typeface="Calibri" panose="020F0502020204030204" pitchFamily="34" charset="0"/>
                <a:ea typeface="Calibri" panose="020F0502020204030204" pitchFamily="34" charset="0"/>
                <a:cs typeface="Calibri" panose="020F0502020204030204" pitchFamily="34" charset="0"/>
              </a:rPr>
              <a:t>Create new individual thread(s) for the moved tdoc(s) under the correct agenda item. Announce the move in the new thread(s) and i</a:t>
            </a:r>
            <a:r>
              <a:rPr lang="en-US" sz="1400" dirty="0">
                <a:latin typeface="Calibri" panose="020F0502020204030204" pitchFamily="34" charset="0"/>
                <a:cs typeface="Calibri" panose="020F0502020204030204" pitchFamily="34" charset="0"/>
              </a:rPr>
              <a:t>nclude the comments from the original thread in the new thread table(s).</a:t>
            </a:r>
            <a:endParaRPr lang="en-US" sz="1400" dirty="0">
              <a:latin typeface="Calibri" panose="020F0502020204030204" pitchFamily="34" charset="0"/>
              <a:ea typeface="Calibri" panose="020F0502020204030204" pitchFamily="34" charset="0"/>
              <a:cs typeface="Arial" panose="020B0604020202020204" pitchFamily="34" charset="0"/>
            </a:endParaRPr>
          </a:p>
          <a:p>
            <a:pPr lvl="4">
              <a:defRPr/>
            </a:pPr>
            <a:r>
              <a:rPr lang="en-US" sz="1400" dirty="0">
                <a:latin typeface="Calibri" panose="020F0502020204030204" pitchFamily="34" charset="0"/>
                <a:cs typeface="Calibri" panose="020F0502020204030204" pitchFamily="34" charset="0"/>
              </a:rPr>
              <a:t>Discontinue </a:t>
            </a:r>
            <a:r>
              <a:rPr lang="en-US" sz="1400" dirty="0">
                <a:effectLst/>
                <a:latin typeface="Calibri" panose="020F0502020204030204" pitchFamily="34" charset="0"/>
                <a:ea typeface="Calibri" panose="020F0502020204030204" pitchFamily="34" charset="0"/>
                <a:cs typeface="Calibri" panose="020F0502020204030204" pitchFamily="34" charset="0"/>
              </a:rPr>
              <a:t>the moved tdoc(s)</a:t>
            </a:r>
            <a:r>
              <a:rPr lang="en-US" sz="1400" dirty="0">
                <a:latin typeface="Calibri" panose="020F0502020204030204" pitchFamily="34" charset="0"/>
                <a:cs typeface="Calibri" panose="020F0502020204030204" pitchFamily="34" charset="0"/>
              </a:rPr>
              <a:t> from the old thread (send announcement that comments on them should be sent on the new individual threads). No renaming of the old thread to avoid parallel forks, but no new comments on the moved </a:t>
            </a:r>
            <a:r>
              <a:rPr lang="en-US" sz="1400" dirty="0">
                <a:effectLst/>
                <a:latin typeface="Calibri" panose="020F0502020204030204" pitchFamily="34" charset="0"/>
                <a:ea typeface="Calibri" panose="020F0502020204030204" pitchFamily="34" charset="0"/>
                <a:cs typeface="Calibri" panose="020F0502020204030204" pitchFamily="34" charset="0"/>
              </a:rPr>
              <a:t>tdoc(s)</a:t>
            </a:r>
            <a:r>
              <a:rPr lang="en-US" sz="1400" dirty="0">
                <a:latin typeface="Calibri" panose="020F0502020204030204" pitchFamily="34" charset="0"/>
                <a:cs typeface="Calibri" panose="020F0502020204030204" pitchFamily="34" charset="0"/>
              </a:rPr>
              <a:t> shall be sent in that thread. </a:t>
            </a:r>
            <a:endParaRPr lang="en-GB" sz="1400" dirty="0">
              <a:latin typeface="Calibri" panose="020F0502020204030204" pitchFamily="34" charset="0"/>
              <a:cs typeface="Calibri" panose="020F0502020204030204" pitchFamily="34" charset="0"/>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and decision process</a:t>
            </a:r>
            <a:endParaRPr lang="en-GB" altLang="en-US" sz="1800" dirty="0"/>
          </a:p>
          <a:p>
            <a:pPr lvl="3">
              <a:defRPr/>
            </a:pPr>
            <a:r>
              <a:rPr lang="en-GB" sz="1600" dirty="0"/>
              <a:t>The </a:t>
            </a:r>
            <a:r>
              <a:rPr lang="en-GB" sz="1600" b="1" dirty="0"/>
              <a:t>tdoc</a:t>
            </a:r>
            <a:r>
              <a:rPr lang="en-GB" sz="1600" dirty="0"/>
              <a:t> </a:t>
            </a:r>
            <a:r>
              <a:rPr lang="en-GB" sz="1600" b="1" dirty="0"/>
              <a:t>author</a:t>
            </a:r>
            <a:r>
              <a:rPr lang="en-GB" sz="1600" dirty="0"/>
              <a:t> coordinates the discussions and seeks </a:t>
            </a:r>
            <a:r>
              <a:rPr lang="en-US" sz="1600" dirty="0"/>
              <a:t>consensus</a:t>
            </a:r>
            <a:r>
              <a:rPr lang="en-GB" sz="1600" dirty="0"/>
              <a:t>. This may be for a single Tdoc thread or a package of grouped Tdocs (in which case the author needs to coordinate with the other authors in that group).</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5" y="1089414"/>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highlight>
                  <a:srgbClr val="00FFFF"/>
                </a:highlight>
              </a:rPr>
              <a:t>Default time slot to use (for all calls except the closing plenary): 12:00-14:00 UTC (13:00-15:00 UTC when EU has DST)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Tdocs will be allocated by the VC and the author shall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a:t>document</a:t>
            </a:r>
            <a:r>
              <a:rPr lang="en-GB" sz="1600" dirty="0"/>
              <a:t>. Location: “&lt;meeting folder&gt;/Inbox/Drafts/OAM leadership notes”. This document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authors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(1)</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p>
          <a:p>
            <a:pPr lvl="1"/>
            <a:endParaRPr lang="en-GB" sz="1200" dirty="0">
              <a:highlight>
                <a:srgbClr val="00FFFF"/>
              </a:highlight>
            </a:endParaRPr>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first Thursday of the meeting. </a:t>
            </a:r>
          </a:p>
          <a:p>
            <a:pPr lvl="3">
              <a:defRPr/>
            </a:pPr>
            <a:r>
              <a:rPr lang="en-GB" sz="1600" b="1" dirty="0">
                <a:highlight>
                  <a:srgbClr val="FFFF00"/>
                </a:highlight>
              </a:rPr>
              <a:t>For each Tdoc,</a:t>
            </a:r>
            <a:r>
              <a:rPr lang="en-GB" sz="1600" dirty="0">
                <a:highlight>
                  <a:srgbClr val="FFFF00"/>
                </a:highlight>
              </a:rPr>
              <a:t>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explicit objection</a:t>
            </a:r>
            <a:r>
              <a:rPr lang="en-GB" sz="1600" dirty="0">
                <a:highlight>
                  <a:srgbClr val="FFFF00"/>
                </a:highlight>
              </a:rPr>
              <a:t>. </a:t>
            </a:r>
            <a:r>
              <a:rPr lang="en-GB" sz="1600" b="1" dirty="0">
                <a:highlight>
                  <a:srgbClr val="FFFF00"/>
                </a:highlight>
              </a:rPr>
              <a:t>If no explicit objections are received after last revision upload and before deadline for last comments, we conclude in the chair notes that the document is agreed/approved (*). This rule will be strictly applied</a:t>
            </a:r>
            <a:r>
              <a:rPr lang="en-GB" sz="1600" b="1">
                <a:highlight>
                  <a:srgbClr val="FFFF00"/>
                </a:highlight>
              </a:rPr>
              <a:t>. </a:t>
            </a:r>
            <a:endParaRPr lang="en-GB" sz="1600" b="1" dirty="0">
              <a:highlight>
                <a:srgbClr val="00FFFF"/>
              </a:highlight>
            </a:endParaRP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237793"/>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36268"/>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 </a:t>
            </a:r>
            <a:r>
              <a:rPr lang="en-GB" sz="1600" dirty="0"/>
              <a:t>(except to clarify the reasons for the objections and/or details of the last revision updates if needed, which may lead to withdrawn objections).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a:xfrm>
            <a:off x="485775" y="128092"/>
            <a:ext cx="6827838" cy="889990"/>
          </a:xfrm>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(2)</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877887"/>
            <a:ext cx="7402449" cy="5598414"/>
          </a:xfrm>
        </p:spPr>
        <p:txBody>
          <a:bodyPr/>
          <a:lstStyle/>
          <a:p>
            <a:endParaRPr lang="en-US" altLang="en-US" sz="1600" i="1" dirty="0">
              <a:highlight>
                <a:srgbClr val="FFFF00"/>
              </a:highlight>
              <a:latin typeface="Arial" panose="020B0604020202020204" pitchFamily="34" charset="0"/>
              <a:cs typeface="Arial" panose="020B0604020202020204" pitchFamily="34" charset="0"/>
            </a:endParaRPr>
          </a:p>
          <a:p>
            <a:r>
              <a:rPr lang="en-US" sz="1000" b="1" i="1" dirty="0">
                <a:solidFill>
                  <a:srgbClr val="FF0000"/>
                </a:solidFill>
                <a:highlight>
                  <a:srgbClr val="00FFFF"/>
                </a:highlight>
                <a:latin typeface="Arial" panose="020B0604020202020204" pitchFamily="34" charset="0"/>
                <a:cs typeface="Arial" panose="020B0604020202020204" pitchFamily="34" charset="0"/>
              </a:rPr>
              <a:t>NOTE: From this version (SA5#145e) we consistently use UTC as time reference</a:t>
            </a:r>
            <a:r>
              <a:rPr lang="en-US" sz="1000" i="1" dirty="0">
                <a:highlight>
                  <a:srgbClr val="00FFFF"/>
                </a:highlight>
                <a:latin typeface="Arial" panose="020B0604020202020204" pitchFamily="34" charset="0"/>
                <a:cs typeface="Arial" panose="020B0604020202020204" pitchFamily="34" charset="0"/>
              </a:rPr>
              <a:t>, to have a more stable reference (not affected by DST) and be aligned with SA and other WGs. For convenience we also include some time conversion </a:t>
            </a:r>
            <a:r>
              <a:rPr lang="en-US" sz="1000" i="1" dirty="0">
                <a:highlight>
                  <a:srgbClr val="FFFF00"/>
                </a:highlight>
                <a:latin typeface="Arial" panose="020B0604020202020204" pitchFamily="34" charset="0"/>
                <a:cs typeface="Arial" panose="020B0604020202020204" pitchFamily="34" charset="0"/>
              </a:rPr>
              <a:t>example</a:t>
            </a:r>
            <a:r>
              <a:rPr lang="en-US" sz="1000" i="1" dirty="0">
                <a:highlight>
                  <a:srgbClr val="00FFFF"/>
                </a:highlight>
                <a:latin typeface="Arial" panose="020B0604020202020204" pitchFamily="34" charset="0"/>
                <a:cs typeface="Arial" panose="020B0604020202020204" pitchFamily="34" charset="0"/>
              </a:rPr>
              <a:t> tables here (note: CST is always UTC+8):</a:t>
            </a:r>
          </a:p>
          <a:p>
            <a:pPr lvl="1"/>
            <a:r>
              <a:rPr lang="en-GB" sz="1000" dirty="0">
                <a:highlight>
                  <a:srgbClr val="00FFFF"/>
                </a:highlight>
              </a:rPr>
              <a:t>Conf. call start times:</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comments deadline:</a:t>
            </a:r>
          </a:p>
          <a:p>
            <a:pPr lvl="1"/>
            <a:endParaRPr lang="en-GB" sz="1200" dirty="0">
              <a:highlight>
                <a:srgbClr val="00FFFF"/>
              </a:highlight>
            </a:endParaRPr>
          </a:p>
          <a:p>
            <a:pPr lvl="1"/>
            <a:endParaRPr lang="en-GB" sz="1200" dirty="0">
              <a:highlight>
                <a:srgbClr val="00FFFF"/>
              </a:highlight>
            </a:endParaRPr>
          </a:p>
          <a:p>
            <a:pPr lvl="1"/>
            <a:endParaRPr lang="en-GB" sz="1200" dirty="0">
              <a:highlight>
                <a:srgbClr val="00FFFF"/>
              </a:highlight>
            </a:endParaRPr>
          </a:p>
          <a:p>
            <a:pPr lvl="1"/>
            <a:endParaRPr lang="en-GB" sz="1000" dirty="0">
              <a:highlight>
                <a:srgbClr val="00FFFF"/>
              </a:highlight>
            </a:endParaRPr>
          </a:p>
          <a:p>
            <a:pPr lvl="1"/>
            <a:r>
              <a:rPr lang="en-GB" sz="1000" dirty="0">
                <a:highlight>
                  <a:srgbClr val="00FFFF"/>
                </a:highlight>
              </a:rPr>
              <a:t>Last CH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CH comments deadline:</a:t>
            </a:r>
          </a:p>
          <a:p>
            <a:pPr lvl="1"/>
            <a:endParaRPr lang="en-GB" sz="1200" dirty="0">
              <a:highlight>
                <a:srgbClr val="00FFFF"/>
              </a:highlight>
            </a:endParaRPr>
          </a:p>
        </p:txBody>
      </p:sp>
      <p:graphicFrame>
        <p:nvGraphicFramePr>
          <p:cNvPr id="4" name="Table 3">
            <a:extLst>
              <a:ext uri="{FF2B5EF4-FFF2-40B4-BE49-F238E27FC236}">
                <a16:creationId xmlns:a16="http://schemas.microsoft.com/office/drawing/2014/main" id="{935CC058-A69B-4AB7-93D4-B7856B96A88D}"/>
              </a:ext>
            </a:extLst>
          </p:cNvPr>
          <p:cNvGraphicFramePr>
            <a:graphicFrameLocks noGrp="1"/>
          </p:cNvGraphicFramePr>
          <p:nvPr>
            <p:extLst>
              <p:ext uri="{D42A27DB-BD31-4B8C-83A1-F6EECF244321}">
                <p14:modId xmlns:p14="http://schemas.microsoft.com/office/powerpoint/2010/main" val="4191038071"/>
              </p:ext>
            </p:extLst>
          </p:nvPr>
        </p:nvGraphicFramePr>
        <p:xfrm>
          <a:off x="2558489" y="1823986"/>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13:00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highlight>
                            <a:srgbClr val="FFFF00"/>
                          </a:highlight>
                        </a:rPr>
                        <a:t>UTC       </a:t>
                      </a:r>
                      <a:endParaRPr lang="en-SE" sz="120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21:00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5" name="Table 4">
            <a:extLst>
              <a:ext uri="{FF2B5EF4-FFF2-40B4-BE49-F238E27FC236}">
                <a16:creationId xmlns:a16="http://schemas.microsoft.com/office/drawing/2014/main" id="{B488EFA2-C756-4D5D-9858-14CA8070B080}"/>
              </a:ext>
            </a:extLst>
          </p:cNvPr>
          <p:cNvGraphicFramePr>
            <a:graphicFrameLocks noGrp="1"/>
          </p:cNvGraphicFramePr>
          <p:nvPr>
            <p:extLst>
              <p:ext uri="{D42A27DB-BD31-4B8C-83A1-F6EECF244321}">
                <p14:modId xmlns:p14="http://schemas.microsoft.com/office/powerpoint/2010/main" val="1303920728"/>
              </p:ext>
            </p:extLst>
          </p:nvPr>
        </p:nvGraphicFramePr>
        <p:xfrm>
          <a:off x="2558489" y="2819400"/>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03:00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10:00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12:00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18:00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6" name="Table 5">
            <a:extLst>
              <a:ext uri="{FF2B5EF4-FFF2-40B4-BE49-F238E27FC236}">
                <a16:creationId xmlns:a16="http://schemas.microsoft.com/office/drawing/2014/main" id="{F23DD544-0BE5-4693-8A15-55B9BF093CD9}"/>
              </a:ext>
            </a:extLst>
          </p:cNvPr>
          <p:cNvGraphicFramePr>
            <a:graphicFrameLocks noGrp="1"/>
          </p:cNvGraphicFramePr>
          <p:nvPr>
            <p:extLst>
              <p:ext uri="{D42A27DB-BD31-4B8C-83A1-F6EECF244321}">
                <p14:modId xmlns:p14="http://schemas.microsoft.com/office/powerpoint/2010/main" val="4131534541"/>
              </p:ext>
            </p:extLst>
          </p:nvPr>
        </p:nvGraphicFramePr>
        <p:xfrm>
          <a:off x="2558489" y="3734441"/>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22:00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9" name="Table 8">
            <a:extLst>
              <a:ext uri="{FF2B5EF4-FFF2-40B4-BE49-F238E27FC236}">
                <a16:creationId xmlns:a16="http://schemas.microsoft.com/office/drawing/2014/main" id="{B1A40B2E-D3CE-428D-A02B-5DB8437A569D}"/>
              </a:ext>
            </a:extLst>
          </p:cNvPr>
          <p:cNvGraphicFramePr>
            <a:graphicFrameLocks noGrp="1"/>
          </p:cNvGraphicFramePr>
          <p:nvPr>
            <p:extLst>
              <p:ext uri="{D42A27DB-BD31-4B8C-83A1-F6EECF244321}">
                <p14:modId xmlns:p14="http://schemas.microsoft.com/office/powerpoint/2010/main" val="2807530347"/>
              </p:ext>
            </p:extLst>
          </p:nvPr>
        </p:nvGraphicFramePr>
        <p:xfrm>
          <a:off x="2558489" y="4789036"/>
          <a:ext cx="2541270" cy="609600"/>
        </p:xfrm>
        <a:graphic>
          <a:graphicData uri="http://schemas.openxmlformats.org/drawingml/2006/table">
            <a:tbl>
              <a:tblPr bandRow="1">
                <a:tableStyleId>{5C22544A-7EE6-4342-B048-85BDC9FD1C3A}</a:tableStyleId>
              </a:tblPr>
              <a:tblGrid>
                <a:gridCol w="1099111">
                  <a:extLst>
                    <a:ext uri="{9D8B030D-6E8A-4147-A177-3AD203B41FA5}">
                      <a16:colId xmlns:a16="http://schemas.microsoft.com/office/drawing/2014/main" val="2779560176"/>
                    </a:ext>
                  </a:extLst>
                </a:gridCol>
                <a:gridCol w="670802">
                  <a:extLst>
                    <a:ext uri="{9D8B030D-6E8A-4147-A177-3AD203B41FA5}">
                      <a16:colId xmlns:a16="http://schemas.microsoft.com/office/drawing/2014/main" val="3293382430"/>
                    </a:ext>
                  </a:extLst>
                </a:gridCol>
                <a:gridCol w="771357">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22:00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0" name="Table 9">
            <a:extLst>
              <a:ext uri="{FF2B5EF4-FFF2-40B4-BE49-F238E27FC236}">
                <a16:creationId xmlns:a16="http://schemas.microsoft.com/office/drawing/2014/main" id="{AEA30261-D4C3-4298-A31A-0170B20137A9}"/>
              </a:ext>
            </a:extLst>
          </p:cNvPr>
          <p:cNvGraphicFramePr>
            <a:graphicFrameLocks noGrp="1"/>
          </p:cNvGraphicFramePr>
          <p:nvPr>
            <p:extLst>
              <p:ext uri="{D42A27DB-BD31-4B8C-83A1-F6EECF244321}">
                <p14:modId xmlns:p14="http://schemas.microsoft.com/office/powerpoint/2010/main" val="495577121"/>
              </p:ext>
            </p:extLst>
          </p:nvPr>
        </p:nvGraphicFramePr>
        <p:xfrm>
          <a:off x="2558489" y="5675313"/>
          <a:ext cx="2541270" cy="609600"/>
        </p:xfrm>
        <a:graphic>
          <a:graphicData uri="http://schemas.openxmlformats.org/drawingml/2006/table">
            <a:tbl>
              <a:tblPr bandRow="1">
                <a:tableStyleId>{5C22544A-7EE6-4342-B048-85BDC9FD1C3A}</a:tableStyleId>
              </a:tblPr>
              <a:tblGrid>
                <a:gridCol w="1118161">
                  <a:extLst>
                    <a:ext uri="{9D8B030D-6E8A-4147-A177-3AD203B41FA5}">
                      <a16:colId xmlns:a16="http://schemas.microsoft.com/office/drawing/2014/main" val="2779560176"/>
                    </a:ext>
                  </a:extLst>
                </a:gridCol>
                <a:gridCol w="651752">
                  <a:extLst>
                    <a:ext uri="{9D8B030D-6E8A-4147-A177-3AD203B41FA5}">
                      <a16:colId xmlns:a16="http://schemas.microsoft.com/office/drawing/2014/main" val="3293382430"/>
                    </a:ext>
                  </a:extLst>
                </a:gridCol>
                <a:gridCol w="771357">
                  <a:extLst>
                    <a:ext uri="{9D8B030D-6E8A-4147-A177-3AD203B41FA5}">
                      <a16:colId xmlns:a16="http://schemas.microsoft.com/office/drawing/2014/main" val="365692952"/>
                    </a:ext>
                  </a:extLst>
                </a:gridCol>
              </a:tblGrid>
              <a:tr h="0">
                <a:tc>
                  <a:txBody>
                    <a:bodyPr/>
                    <a:lstStyle/>
                    <a:p>
                      <a:r>
                        <a:rPr lang="en-US" sz="1000" dirty="0">
                          <a:effectLst/>
                        </a:rPr>
                        <a:t>00:00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07:00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09:00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spTree>
    <p:extLst>
      <p:ext uri="{BB962C8B-B14F-4D97-AF65-F5344CB8AC3E}">
        <p14:creationId xmlns:p14="http://schemas.microsoft.com/office/powerpoint/2010/main" val="233156530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S5-225000. </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600" b="1" u="sng" kern="100" dirty="0">
                <a:effectLst/>
                <a:ea typeface="SimSun" panose="02010600030101010101" pitchFamily="2" charset="-122"/>
                <a:cs typeface="Arial" panose="020B0604020202020204" pitchFamily="34" charset="0"/>
              </a:rPr>
              <a:t>Important Notes:</a:t>
            </a:r>
            <a:r>
              <a:rPr lang="en-GB" sz="1600" b="1" dirty="0">
                <a:effectLst/>
                <a:ea typeface="SimSun" panose="02010600030101010101" pitchFamily="2" charset="-122"/>
              </a:rPr>
              <a:t> </a:t>
            </a:r>
          </a:p>
          <a:p>
            <a:endParaRPr lang="en-SE" sz="1600" dirty="0">
              <a:effectLst/>
              <a:ea typeface="SimSun" panose="02010600030101010101" pitchFamily="2" charset="-122"/>
            </a:endParaRPr>
          </a:p>
          <a:p>
            <a:r>
              <a:rPr lang="en-GB" sz="1600" b="1" dirty="0">
                <a:effectLst/>
                <a:ea typeface="SimSun" panose="02010600030101010101" pitchFamily="2" charset="-122"/>
              </a:rPr>
              <a:t>Attendance at this meeting, as it is an ordinary e-meeting, now counts towards accrual and maintenance of voting rights.</a:t>
            </a:r>
            <a:r>
              <a:rPr lang="en-GB" sz="1600" dirty="0">
                <a:effectLst/>
                <a:ea typeface="SimSun" panose="02010600030101010101" pitchFamily="2" charset="-122"/>
              </a:rPr>
              <a:t> For more details about how the voting rights are acquired/lost please refer to the </a:t>
            </a:r>
            <a:r>
              <a:rPr lang="en-US" sz="1600" u="sng" kern="100" dirty="0">
                <a:solidFill>
                  <a:srgbClr val="44628E"/>
                </a:solidFill>
                <a:effectLst/>
                <a:ea typeface="SimSun" panose="02010600030101010101" pitchFamily="2" charset="-122"/>
                <a:cs typeface="Arial" panose="020B0604020202020204" pitchFamily="34" charset="0"/>
                <a:hlinkClick r:id="rId2"/>
              </a:rPr>
              <a:t>working procedures webpage</a:t>
            </a:r>
            <a:r>
              <a:rPr lang="en-US" sz="1600" u="sng" kern="100" dirty="0">
                <a:solidFill>
                  <a:srgbClr val="44628E"/>
                </a:solidFill>
                <a:ea typeface="SimSun" panose="02010600030101010101" pitchFamily="2" charset="-122"/>
                <a:cs typeface="Arial" panose="020B0604020202020204" pitchFamily="34" charset="0"/>
              </a:rPr>
              <a:t>, </a:t>
            </a:r>
            <a:r>
              <a:rPr lang="en-SE" sz="1600" dirty="0">
                <a:ea typeface="SimSun" panose="02010600030101010101" pitchFamily="2" charset="-122"/>
              </a:rPr>
              <a:t>and </a:t>
            </a:r>
            <a:r>
              <a:rPr lang="en-US" sz="1600" dirty="0">
                <a:ea typeface="SimSun" panose="02010600030101010101" pitchFamily="2" charset="-122"/>
              </a:rPr>
              <a:t>for how to check in, see </a:t>
            </a:r>
            <a:r>
              <a:rPr lang="en-SE" sz="1600" dirty="0">
                <a:ea typeface="SimSun" panose="02010600030101010101" pitchFamily="2" charset="-122"/>
              </a:rPr>
              <a:t>the </a:t>
            </a:r>
            <a:r>
              <a:rPr lang="en-US" sz="1600" dirty="0">
                <a:ea typeface="SimSun" panose="02010600030101010101" pitchFamily="2" charset="-122"/>
              </a:rPr>
              <a:t>MCC </a:t>
            </a:r>
            <a:r>
              <a:rPr lang="en-SE" sz="1600" dirty="0">
                <a:ea typeface="SimSun" panose="02010600030101010101" pitchFamily="2" charset="-122"/>
              </a:rPr>
              <a:t>slides</a:t>
            </a:r>
            <a:r>
              <a:rPr lang="en-US" sz="1600" dirty="0">
                <a:ea typeface="SimSun" panose="02010600030101010101" pitchFamily="2" charset="-122"/>
              </a:rPr>
              <a:t> “Check-in”</a:t>
            </a:r>
            <a:r>
              <a:rPr lang="en-SE" sz="1600" dirty="0">
                <a:ea typeface="SimSun" panose="02010600030101010101" pitchFamily="2" charset="-122"/>
              </a:rPr>
              <a:t> placed in the Inbox of the e-meeting</a:t>
            </a:r>
            <a:r>
              <a:rPr lang="en-US" sz="1600" dirty="0">
                <a:ea typeface="SimSun" panose="02010600030101010101" pitchFamily="2" charset="-122"/>
              </a:rPr>
              <a:t>.</a:t>
            </a:r>
          </a:p>
          <a:p>
            <a:r>
              <a:rPr lang="en-GB" sz="1600" b="1" dirty="0">
                <a:effectLst/>
                <a:ea typeface="Times New Roman" panose="02020603050405020304" pitchFamily="18" charset="0"/>
              </a:rPr>
              <a:t>Delegates will have to check-in themselves between the start and the end of the e-meeting if they want to appear as attended.</a:t>
            </a:r>
            <a:r>
              <a:rPr lang="en-GB" sz="1600" dirty="0">
                <a:effectLst/>
                <a:ea typeface="Times New Roman" panose="02020603050405020304" pitchFamily="18" charset="0"/>
              </a:rPr>
              <a:t> If you do it outside the e-meeting times, your participation will not be taken into account. MCC will not mark anybody not checked-in as attended once the e-meeting is finished.</a:t>
            </a:r>
            <a:endParaRPr lang="en-SE" sz="1600" dirty="0">
              <a:effectLst/>
              <a:ea typeface="Times New Roman" panose="02020603050405020304" pitchFamily="18"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start time: Monday 15 Aug 2022, 07:00 UTC</a:t>
            </a:r>
            <a:endParaRPr lang="en-SE" sz="1600" dirty="0">
              <a:solidFill>
                <a:srgbClr val="00B0F0"/>
              </a:solidFill>
              <a:cs typeface="Arial" panose="020B0604020202020204" pitchFamily="34"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end time: Wednesday 24 Aug 2022, 16:00 UTC</a:t>
            </a:r>
            <a:endParaRPr lang="en-GB" altLang="en-US" sz="1600" dirty="0">
              <a:solidFill>
                <a:srgbClr val="00B0F0"/>
              </a:solidFill>
              <a:cs typeface="Arial" panose="020B0604020202020204" pitchFamily="34" charset="0"/>
            </a:endParaRPr>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52841" y="166151"/>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488472" y="1000186"/>
            <a:ext cx="8484970" cy="5543735"/>
          </a:xfrm>
        </p:spPr>
        <p:txBody>
          <a:bodyPr/>
          <a:lstStyle/>
          <a:p>
            <a:pPr lvl="1"/>
            <a:r>
              <a:rPr lang="en-US" altLang="en-US" sz="1600" dirty="0"/>
              <a:t>E-meeting to run from </a:t>
            </a:r>
            <a:r>
              <a:rPr lang="en-US" altLang="en-US" sz="1600" dirty="0">
                <a:solidFill>
                  <a:srgbClr val="00B0F0"/>
                </a:solidFill>
              </a:rPr>
              <a:t>15 Aug to 24 Aug 2022</a:t>
            </a:r>
          </a:p>
          <a:p>
            <a:pPr lvl="2"/>
            <a:r>
              <a:rPr lang="en-US" altLang="en-US" sz="1600" dirty="0"/>
              <a:t>3GPP portal will show these meeting dates</a:t>
            </a:r>
          </a:p>
          <a:p>
            <a:pPr lvl="2"/>
            <a:r>
              <a:rPr lang="en-US" altLang="en-US" sz="1600" dirty="0"/>
              <a:t>3GPP portal has updated document templates</a:t>
            </a:r>
          </a:p>
          <a:p>
            <a:pPr lvl="1"/>
            <a:r>
              <a:rPr lang="en-US" altLang="en-US" sz="1600" dirty="0"/>
              <a:t>Deadlines:</a:t>
            </a:r>
          </a:p>
          <a:p>
            <a:pPr lvl="2"/>
            <a:r>
              <a:rPr lang="en-US" altLang="en-US" sz="1600" dirty="0"/>
              <a:t>Tdoc submission: </a:t>
            </a:r>
            <a:r>
              <a:rPr lang="en-GB" sz="1600" dirty="0">
                <a:solidFill>
                  <a:srgbClr val="00B0F0"/>
                </a:solidFill>
              </a:rPr>
              <a:t>Friday 5 Aug</a:t>
            </a:r>
            <a:r>
              <a:rPr lang="en-US" altLang="en-US" sz="1600" dirty="0">
                <a:solidFill>
                  <a:srgbClr val="00B0F0"/>
                </a:solidFill>
              </a:rPr>
              <a:t> </a:t>
            </a:r>
            <a:r>
              <a:rPr lang="en-GB" altLang="en-US" sz="1600" dirty="0">
                <a:solidFill>
                  <a:srgbClr val="00B0F0"/>
                </a:solidFill>
                <a:highlight>
                  <a:srgbClr val="FFFF00"/>
                </a:highlight>
              </a:rPr>
              <a:t>23:59 </a:t>
            </a:r>
            <a:r>
              <a:rPr lang="en-US" altLang="en-US" sz="1600" dirty="0">
                <a:solidFill>
                  <a:srgbClr val="00B0F0"/>
                </a:solidFill>
                <a:highlight>
                  <a:srgbClr val="FFFF00"/>
                </a:highlight>
              </a:rPr>
              <a:t>UTC</a:t>
            </a:r>
            <a:endParaRPr lang="en-GB" altLang="en-US" sz="1600" dirty="0">
              <a:highlight>
                <a:srgbClr val="FFFF00"/>
              </a:highlight>
            </a:endParaRPr>
          </a:p>
          <a:p>
            <a:pPr lvl="2"/>
            <a:r>
              <a:rPr lang="en-US" altLang="en-US" sz="1600" dirty="0"/>
              <a:t>Tdoc reservation: </a:t>
            </a:r>
            <a:r>
              <a:rPr lang="en-GB" sz="1600" dirty="0">
                <a:solidFill>
                  <a:srgbClr val="00B0F0"/>
                </a:solidFill>
              </a:rPr>
              <a:t>Monday 8 Aug</a:t>
            </a:r>
            <a:r>
              <a:rPr lang="en-GB" altLang="en-US" sz="1600" dirty="0">
                <a:solidFill>
                  <a:srgbClr val="00B0F0"/>
                </a:solidFill>
              </a:rPr>
              <a:t> </a:t>
            </a:r>
            <a:r>
              <a:rPr lang="en-GB" altLang="en-US" sz="1600" dirty="0">
                <a:solidFill>
                  <a:srgbClr val="00B0F0"/>
                </a:solidFill>
                <a:highlight>
                  <a:srgbClr val="FFFF00"/>
                </a:highlight>
              </a:rPr>
              <a:t>23:59 </a:t>
            </a:r>
            <a:r>
              <a:rPr lang="en-US" altLang="en-US" sz="1600" dirty="0">
                <a:solidFill>
                  <a:srgbClr val="00B0F0"/>
                </a:solidFill>
                <a:highlight>
                  <a:srgbClr val="FFFF00"/>
                </a:highlight>
              </a:rPr>
              <a:t>UTC</a:t>
            </a:r>
          </a:p>
          <a:p>
            <a:pPr lvl="1"/>
            <a:r>
              <a:rPr lang="en-US" altLang="en-US" sz="1600" dirty="0"/>
              <a:t>“</a:t>
            </a:r>
            <a:r>
              <a:rPr lang="en-US" altLang="en-US" sz="1600" dirty="0" err="1"/>
              <a:t>AgendaWithTdocAllocation</a:t>
            </a:r>
            <a:r>
              <a:rPr lang="en-US" altLang="en-US" sz="1600"/>
              <a:t>” </a:t>
            </a:r>
            <a:r>
              <a:rPr lang="en-US" altLang="en-US" sz="1600" dirty="0"/>
              <a:t>should be sent out by MCC in the week </a:t>
            </a:r>
            <a:r>
              <a:rPr lang="sv-SE" altLang="en-US" sz="1600" dirty="0"/>
              <a:t>before the meeting starts</a:t>
            </a:r>
            <a:endParaRPr lang="en-US" altLang="en-US" sz="1600" dirty="0"/>
          </a:p>
          <a:p>
            <a:pPr lvl="1"/>
            <a:r>
              <a:rPr lang="en-US" altLang="en-US" sz="1600" dirty="0"/>
              <a:t>Start of E-meeting </a:t>
            </a:r>
            <a:r>
              <a:rPr lang="en-US" altLang="en-US" sz="1600" dirty="0">
                <a:solidFill>
                  <a:srgbClr val="00B0F0"/>
                </a:solidFill>
              </a:rPr>
              <a:t>Monday </a:t>
            </a:r>
            <a:r>
              <a:rPr lang="en-GB" sz="1600" dirty="0">
                <a:solidFill>
                  <a:srgbClr val="00B0F0"/>
                </a:solidFill>
              </a:rPr>
              <a:t>5 Aug</a:t>
            </a:r>
            <a:r>
              <a:rPr lang="en-US" altLang="en-US" sz="1600" dirty="0">
                <a:solidFill>
                  <a:srgbClr val="00B0F0"/>
                </a:solidFill>
              </a:rPr>
              <a:t> 07:00 UTC</a:t>
            </a:r>
          </a:p>
          <a:p>
            <a:pPr lvl="1"/>
            <a:r>
              <a:rPr lang="en-US" altLang="en-US" sz="1600" dirty="0"/>
              <a:t>Opening SA5 plenary (conf. call): </a:t>
            </a:r>
            <a:r>
              <a:rPr lang="en-US" altLang="en-US" sz="1600" dirty="0">
                <a:solidFill>
                  <a:srgbClr val="00B0F0"/>
                </a:solidFill>
              </a:rPr>
              <a:t>Monday </a:t>
            </a:r>
            <a:r>
              <a:rPr lang="en-GB" sz="1600" dirty="0">
                <a:solidFill>
                  <a:srgbClr val="00B0F0"/>
                </a:solidFill>
              </a:rPr>
              <a:t>5 Aug</a:t>
            </a:r>
            <a:r>
              <a:rPr lang="en-US" altLang="en-US" sz="1600" dirty="0">
                <a:solidFill>
                  <a:srgbClr val="00B0F0"/>
                </a:solidFill>
              </a:rPr>
              <a:t> 13:00-15:00 UTC </a:t>
            </a:r>
            <a:endParaRPr lang="en-US" altLang="en-US" sz="1600" dirty="0"/>
          </a:p>
          <a:p>
            <a:pPr lvl="1"/>
            <a:r>
              <a:rPr lang="en-US" altLang="en-US" sz="1600" dirty="0"/>
              <a:t>Closing SA5 plenary (conf. call) </a:t>
            </a:r>
            <a:r>
              <a:rPr lang="en-US" altLang="en-US" sz="1600" dirty="0">
                <a:solidFill>
                  <a:srgbClr val="00B0F0"/>
                </a:solidFill>
              </a:rPr>
              <a:t>Wednesday 24 Aug 13:00-16:00 UTC</a:t>
            </a:r>
            <a:endParaRPr lang="en-US" altLang="en-US" sz="1600" dirty="0"/>
          </a:p>
          <a:p>
            <a:pPr lvl="1"/>
            <a:r>
              <a:rPr lang="en-US" altLang="en-US" sz="1600" dirty="0"/>
              <a:t>End of E-meeting: At the end of Closing SA5 plenary </a:t>
            </a:r>
            <a:endParaRPr lang="en-US" altLang="en-US" sz="1600" dirty="0">
              <a:solidFill>
                <a:srgbClr val="00B0F0"/>
              </a:solidFill>
            </a:endParaRPr>
          </a:p>
          <a:p>
            <a:pPr lvl="1"/>
            <a:r>
              <a:rPr lang="en-GB" sz="1600" b="1" dirty="0">
                <a:solidFill>
                  <a:srgbClr val="FF0000"/>
                </a:solidFill>
                <a:highlight>
                  <a:srgbClr val="FFFF00"/>
                </a:highlight>
              </a:rPr>
              <a:t>All final Tdoc versions shall be uploaded </a:t>
            </a:r>
            <a:r>
              <a:rPr lang="en-GB" sz="1600" b="1" dirty="0">
                <a:solidFill>
                  <a:srgbClr val="FF0000"/>
                </a:solidFill>
                <a:effectLst/>
                <a:highlight>
                  <a:srgbClr val="FFFF00"/>
                </a:highlight>
                <a:latin typeface="Calibri" panose="020F0502020204030204" pitchFamily="34" charset="0"/>
                <a:ea typeface="Times New Roman" panose="02020603050405020304" pitchFamily="18" charset="0"/>
              </a:rPr>
              <a:t>in zip format </a:t>
            </a:r>
            <a:r>
              <a:rPr lang="en-GB" altLang="en-US" sz="1600" b="1" dirty="0">
                <a:solidFill>
                  <a:srgbClr val="FF0000"/>
                </a:solidFill>
                <a:highlight>
                  <a:srgbClr val="FFFF00"/>
                </a:highlight>
              </a:rPr>
              <a:t>by the author to the Inbox folder</a:t>
            </a:r>
            <a:r>
              <a:rPr lang="en-GB" altLang="en-US" sz="1600" b="1" dirty="0">
                <a:solidFill>
                  <a:srgbClr val="FF0000"/>
                </a:solidFill>
              </a:rPr>
              <a:t> (not the Drafts folder) </a:t>
            </a:r>
            <a:r>
              <a:rPr lang="en-GB" altLang="en-US" sz="1600" b="1" dirty="0">
                <a:solidFill>
                  <a:srgbClr val="FF0000"/>
                </a:solidFill>
                <a:highlight>
                  <a:srgbClr val="00FFFF"/>
                </a:highlight>
              </a:rPr>
              <a:t>latest </a:t>
            </a:r>
            <a:r>
              <a:rPr lang="en-GB" sz="1600" b="1" dirty="0">
                <a:solidFill>
                  <a:srgbClr val="FF0000"/>
                </a:solidFill>
                <a:highlight>
                  <a:srgbClr val="00FFFF"/>
                </a:highlight>
              </a:rPr>
              <a:t>by </a:t>
            </a:r>
            <a:r>
              <a:rPr lang="sv-SE" sz="1600" b="1" dirty="0" err="1">
                <a:solidFill>
                  <a:srgbClr val="FF0000"/>
                </a:solidFill>
                <a:highlight>
                  <a:srgbClr val="00FFFF"/>
                </a:highlight>
              </a:rPr>
              <a:t>two</a:t>
            </a:r>
            <a:r>
              <a:rPr lang="sv-SE" sz="1600" b="1" dirty="0">
                <a:solidFill>
                  <a:srgbClr val="FF0000"/>
                </a:solidFill>
                <a:highlight>
                  <a:srgbClr val="00FFFF"/>
                </a:highlight>
              </a:rPr>
              <a:t> </a:t>
            </a:r>
            <a:r>
              <a:rPr lang="sv-SE" sz="1600" b="1" dirty="0" err="1">
                <a:solidFill>
                  <a:srgbClr val="FF0000"/>
                </a:solidFill>
                <a:highlight>
                  <a:srgbClr val="00FFFF"/>
                </a:highlight>
              </a:rPr>
              <a:t>working</a:t>
            </a:r>
            <a:r>
              <a:rPr lang="sv-SE" sz="1600" b="1" dirty="0">
                <a:solidFill>
                  <a:srgbClr val="FF0000"/>
                </a:solidFill>
                <a:highlight>
                  <a:srgbClr val="00FFFF"/>
                </a:highlight>
              </a:rPr>
              <a:t> </a:t>
            </a:r>
            <a:r>
              <a:rPr lang="sv-SE" sz="1600" b="1" dirty="0" err="1">
                <a:solidFill>
                  <a:srgbClr val="FF0000"/>
                </a:solidFill>
                <a:highlight>
                  <a:srgbClr val="00FFFF"/>
                </a:highlight>
              </a:rPr>
              <a:t>days</a:t>
            </a:r>
            <a:r>
              <a:rPr lang="sv-SE" sz="1600" b="1" dirty="0">
                <a:solidFill>
                  <a:srgbClr val="FF0000"/>
                </a:solidFill>
                <a:highlight>
                  <a:srgbClr val="00FFFF"/>
                </a:highlight>
              </a:rPr>
              <a:t> </a:t>
            </a:r>
            <a:r>
              <a:rPr lang="sv-SE" sz="1600" b="1" dirty="0" err="1">
                <a:solidFill>
                  <a:srgbClr val="FF0000"/>
                </a:solidFill>
                <a:highlight>
                  <a:srgbClr val="00FFFF"/>
                </a:highlight>
              </a:rPr>
              <a:t>after</a:t>
            </a:r>
            <a:r>
              <a:rPr lang="sv-SE" sz="1600" b="1" dirty="0">
                <a:solidFill>
                  <a:srgbClr val="FF0000"/>
                </a:solidFill>
                <a:highlight>
                  <a:srgbClr val="00FFFF"/>
                </a:highlight>
              </a:rPr>
              <a:t> the meeting </a:t>
            </a:r>
            <a:r>
              <a:rPr lang="en-US" sz="1600" b="1" dirty="0">
                <a:solidFill>
                  <a:srgbClr val="FF0000"/>
                </a:solidFill>
                <a:highlight>
                  <a:srgbClr val="00FFFF"/>
                </a:highlight>
              </a:rPr>
              <a:t>(or email approval).</a:t>
            </a:r>
            <a:r>
              <a:rPr lang="en-US" sz="1600" b="1" dirty="0">
                <a:solidFill>
                  <a:srgbClr val="FF0000"/>
                </a:solidFill>
                <a:highlight>
                  <a:srgbClr val="FFFF00"/>
                </a:highlight>
              </a:rPr>
              <a:t> </a:t>
            </a:r>
            <a:r>
              <a:rPr lang="en-GB" sz="1600" b="1" dirty="0">
                <a:solidFill>
                  <a:srgbClr val="FF0000"/>
                </a:solidFill>
                <a:effectLst/>
                <a:latin typeface="Calibri" panose="020F0502020204030204" pitchFamily="34" charset="0"/>
                <a:ea typeface="Calibri" panose="020F0502020204030204" pitchFamily="34" charset="0"/>
              </a:rPr>
              <a:t>Not doing so may cause the document to be ‘noted’</a:t>
            </a:r>
            <a:r>
              <a:rPr lang="en-GB" sz="1600" dirty="0">
                <a:effectLst/>
                <a:latin typeface="Calibri" panose="020F0502020204030204" pitchFamily="34" charset="0"/>
                <a:ea typeface="Calibri" panose="020F0502020204030204" pitchFamily="34" charset="0"/>
              </a:rPr>
              <a:t>. </a:t>
            </a:r>
            <a:r>
              <a:rPr lang="en-US" sz="1600" dirty="0">
                <a:effectLst/>
                <a:highlight>
                  <a:srgbClr val="00FFFF"/>
                </a:highlight>
                <a:latin typeface="Calibri" panose="020F0502020204030204" pitchFamily="34" charset="0"/>
                <a:ea typeface="Calibri" panose="020F0502020204030204" pitchFamily="34" charset="0"/>
                <a:cs typeface="Arial" panose="020B0604020202020204" pitchFamily="34" charset="0"/>
              </a:rPr>
              <a:t>Note: For any pCR under email approval, it needs to be uploaded immediately after approval, to be used in the latest draft TS/TR email </a:t>
            </a:r>
            <a:r>
              <a:rPr lang="en-US" sz="1600" dirty="0">
                <a:highlight>
                  <a:srgbClr val="00FFFF"/>
                </a:highlight>
                <a:latin typeface="Calibri" panose="020F0502020204030204" pitchFamily="34" charset="0"/>
                <a:cs typeface="Arial" panose="020B0604020202020204" pitchFamily="34" charset="0"/>
              </a:rPr>
              <a:t>approval</a:t>
            </a:r>
            <a:r>
              <a:rPr lang="sv-SE" sz="1600" dirty="0">
                <a:highlight>
                  <a:srgbClr val="00FFFF"/>
                </a:highlight>
                <a:latin typeface="Calibri" panose="020F0502020204030204" pitchFamily="34" charset="0"/>
                <a:cs typeface="Arial" panose="020B0604020202020204" pitchFamily="34" charset="0"/>
              </a:rPr>
              <a:t>. </a:t>
            </a:r>
            <a:r>
              <a:rPr lang="en-GB" sz="1600" dirty="0">
                <a:effectLst/>
                <a:latin typeface="Calibri" panose="020F0502020204030204" pitchFamily="34" charset="0"/>
                <a:ea typeface="Calibri" panose="020F0502020204030204" pitchFamily="34" charset="0"/>
              </a:rPr>
              <a:t>pCRs not uploaded in Inbox should not be implemented in the latest draft TS/TR.</a:t>
            </a:r>
            <a:r>
              <a:rPr lang="sv-SE" altLang="en-US" sz="1600" dirty="0">
                <a:solidFill>
                  <a:srgbClr val="00B0F0"/>
                </a:solidFill>
              </a:rPr>
              <a:t> </a:t>
            </a:r>
            <a:r>
              <a:rPr lang="sv-SE" altLang="en-US" sz="1600" dirty="0">
                <a:highlight>
                  <a:srgbClr val="FFFF00"/>
                </a:highlight>
              </a:rPr>
              <a:t>Also remember to remove any ’dx’ in the Word file name.</a:t>
            </a:r>
            <a:endParaRPr lang="en-US" altLang="en-US" sz="1600" dirty="0">
              <a:highlight>
                <a:srgbClr val="FFFF00"/>
              </a:highlight>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617662"/>
            <a:ext cx="8388350" cy="5240338"/>
          </a:xfrm>
        </p:spPr>
        <p:txBody>
          <a:bodyPr/>
          <a:lstStyle/>
          <a:p>
            <a:pPr lvl="1"/>
            <a:r>
              <a:rPr lang="en-US" altLang="en-US" sz="1600" dirty="0"/>
              <a:t>Start of OAM E-meeting</a:t>
            </a:r>
            <a:r>
              <a:rPr lang="en-US" altLang="en-US" sz="1600" dirty="0">
                <a:solidFill>
                  <a:srgbClr val="00B0F0"/>
                </a:solidFill>
              </a:rPr>
              <a:t>: Monday </a:t>
            </a:r>
            <a:r>
              <a:rPr lang="en-GB" sz="1600" dirty="0">
                <a:solidFill>
                  <a:srgbClr val="00B0F0"/>
                </a:solidFill>
              </a:rPr>
              <a:t>5 Aug</a:t>
            </a:r>
            <a:r>
              <a:rPr lang="en-US" altLang="en-US" sz="1600" dirty="0">
                <a:solidFill>
                  <a:srgbClr val="00B0F0"/>
                </a:solidFill>
              </a:rPr>
              <a:t> 07:00 UTC</a:t>
            </a:r>
          </a:p>
          <a:p>
            <a:pPr lvl="1"/>
            <a:r>
              <a:rPr lang="en-US" altLang="en-US" sz="1600" dirty="0"/>
              <a:t>Start of CH E-meeting:     </a:t>
            </a:r>
            <a:r>
              <a:rPr lang="en-US" altLang="en-US" sz="1600" dirty="0">
                <a:solidFill>
                  <a:srgbClr val="00B0F0"/>
                </a:solidFill>
              </a:rPr>
              <a:t>Monday </a:t>
            </a:r>
            <a:r>
              <a:rPr lang="en-GB" sz="1600" dirty="0">
                <a:solidFill>
                  <a:srgbClr val="00B0F0"/>
                </a:solidFill>
              </a:rPr>
              <a:t>5 Aug</a:t>
            </a:r>
            <a:r>
              <a:rPr lang="en-US" altLang="en-US" sz="1600" dirty="0">
                <a:solidFill>
                  <a:srgbClr val="00B0F0"/>
                </a:solidFill>
              </a:rPr>
              <a:t> 07:00 UTC</a:t>
            </a:r>
          </a:p>
          <a:p>
            <a:pPr lvl="1"/>
            <a:r>
              <a:rPr lang="en-US" altLang="en-US" sz="1600" b="1" dirty="0">
                <a:highlight>
                  <a:srgbClr val="FFFF00"/>
                </a:highlight>
              </a:rPr>
              <a:t>Last revision upload: </a:t>
            </a:r>
          </a:p>
          <a:p>
            <a:pPr lvl="2"/>
            <a:r>
              <a:rPr lang="en-US" altLang="en-US" sz="1600" dirty="0">
                <a:solidFill>
                  <a:srgbClr val="00B0F0"/>
                </a:solidFill>
              </a:rPr>
              <a:t>SA5-level and OAM tdocs: Tuesday </a:t>
            </a:r>
            <a:r>
              <a:rPr lang="sv-SE" altLang="en-US" sz="1600" dirty="0">
                <a:solidFill>
                  <a:srgbClr val="00B0F0"/>
                </a:solidFill>
              </a:rPr>
              <a:t>23 Aug</a:t>
            </a:r>
            <a:r>
              <a:rPr lang="en-US" altLang="en-US" sz="1600" dirty="0">
                <a:solidFill>
                  <a:srgbClr val="00B0F0"/>
                </a:solidFill>
              </a:rPr>
              <a:t> 10:00 UTC</a:t>
            </a:r>
          </a:p>
          <a:p>
            <a:pPr lvl="2"/>
            <a:r>
              <a:rPr lang="en-US" sz="1600" dirty="0">
                <a:solidFill>
                  <a:srgbClr val="00B0F0"/>
                </a:solidFill>
              </a:rPr>
              <a:t>CH tdocs: Monday 22 Aug 22:00 UTC </a:t>
            </a:r>
            <a:endParaRPr lang="en-US" altLang="en-US" sz="1600" dirty="0">
              <a:solidFill>
                <a:srgbClr val="00B0F0"/>
              </a:solidFill>
            </a:endParaRPr>
          </a:p>
          <a:p>
            <a:pPr lvl="1"/>
            <a:r>
              <a:rPr lang="en-US" altLang="en-US" sz="1600" b="1" dirty="0">
                <a:highlight>
                  <a:srgbClr val="FFFF00"/>
                </a:highlight>
              </a:rPr>
              <a:t>Last comments: </a:t>
            </a:r>
          </a:p>
          <a:p>
            <a:pPr lvl="2"/>
            <a:r>
              <a:rPr lang="en-US" altLang="en-US" sz="1600" dirty="0">
                <a:solidFill>
                  <a:srgbClr val="00B0F0"/>
                </a:solidFill>
              </a:rPr>
              <a:t>SA5-level and OAM tdocs: Tuesday </a:t>
            </a:r>
            <a:r>
              <a:rPr lang="sv-SE" altLang="en-US" sz="1600" dirty="0">
                <a:solidFill>
                  <a:srgbClr val="00B0F0"/>
                </a:solidFill>
              </a:rPr>
              <a:t>23 Aug</a:t>
            </a:r>
            <a:r>
              <a:rPr lang="en-US" altLang="en-US" sz="1600" dirty="0">
                <a:solidFill>
                  <a:srgbClr val="00B0F0"/>
                </a:solidFill>
              </a:rPr>
              <a:t> 22:00 UTC</a:t>
            </a:r>
          </a:p>
          <a:p>
            <a:pPr lvl="2"/>
            <a:r>
              <a:rPr lang="en-US" sz="1600" dirty="0">
                <a:solidFill>
                  <a:srgbClr val="00B0F0"/>
                </a:solidFill>
              </a:rPr>
              <a:t>CH</a:t>
            </a:r>
            <a:r>
              <a:rPr lang="en-US" altLang="en-US" sz="1600" dirty="0">
                <a:solidFill>
                  <a:srgbClr val="00B0F0"/>
                </a:solidFill>
              </a:rPr>
              <a:t> tdocs</a:t>
            </a:r>
            <a:r>
              <a:rPr lang="en-US" sz="1600" dirty="0">
                <a:solidFill>
                  <a:srgbClr val="00B0F0"/>
                </a:solidFill>
              </a:rPr>
              <a:t>: </a:t>
            </a:r>
            <a:r>
              <a:rPr lang="en-US" altLang="en-US" sz="1600" dirty="0">
                <a:solidFill>
                  <a:srgbClr val="00B0F0"/>
                </a:solidFill>
              </a:rPr>
              <a:t>Tuesday </a:t>
            </a:r>
            <a:r>
              <a:rPr lang="sv-SE" altLang="en-US" sz="1600" dirty="0">
                <a:solidFill>
                  <a:srgbClr val="00B0F0"/>
                </a:solidFill>
              </a:rPr>
              <a:t>23 Aug</a:t>
            </a:r>
            <a:r>
              <a:rPr lang="en-US" sz="1600" dirty="0">
                <a:solidFill>
                  <a:srgbClr val="00B0F0"/>
                </a:solidFill>
              </a:rPr>
              <a:t> 07:00 UTC</a:t>
            </a:r>
            <a:endParaRPr lang="en-US" altLang="en-US" sz="1600" dirty="0">
              <a:solidFill>
                <a:srgbClr val="00B0F0"/>
              </a:solidFill>
            </a:endParaRPr>
          </a:p>
          <a:p>
            <a:pPr lvl="1"/>
            <a:r>
              <a:rPr lang="en-US" altLang="en-US" sz="1600" dirty="0"/>
              <a:t>End of OAM E-meeting: One hour before the closing SA5 plenary</a:t>
            </a:r>
          </a:p>
          <a:p>
            <a:pPr lvl="1"/>
            <a:r>
              <a:rPr lang="en-US" altLang="en-US" sz="1600" dirty="0"/>
              <a:t>Closing CH Plenary conf call: </a:t>
            </a:r>
            <a:r>
              <a:rPr lang="en-US" altLang="en-US" sz="1600" dirty="0">
                <a:solidFill>
                  <a:srgbClr val="00B0F0"/>
                </a:solidFill>
              </a:rPr>
              <a:t>Tuesday </a:t>
            </a:r>
            <a:r>
              <a:rPr lang="sv-SE" altLang="en-US" sz="1600" dirty="0">
                <a:solidFill>
                  <a:srgbClr val="00B0F0"/>
                </a:solidFill>
              </a:rPr>
              <a:t>23 Aug</a:t>
            </a:r>
            <a:r>
              <a:rPr lang="en-US" sz="1600" dirty="0">
                <a:solidFill>
                  <a:srgbClr val="00B0F0"/>
                </a:solidFill>
              </a:rPr>
              <a:t> 13:00-15:00 UTC</a:t>
            </a:r>
            <a:endParaRPr lang="en-US" altLang="en-US" sz="1600" dirty="0">
              <a:solidFill>
                <a:srgbClr val="00B0F0"/>
              </a:solidFill>
            </a:endParaRPr>
          </a:p>
          <a:p>
            <a:pPr lvl="1"/>
            <a:r>
              <a:rPr lang="en-US" altLang="en-US" sz="1600" dirty="0"/>
              <a:t>End of CH E-meeting:</a:t>
            </a:r>
            <a:r>
              <a:rPr lang="en-US" altLang="en-US" sz="1600" dirty="0">
                <a:solidFill>
                  <a:srgbClr val="00B0F0"/>
                </a:solidFill>
              </a:rPr>
              <a:t> Tuesday </a:t>
            </a:r>
            <a:r>
              <a:rPr lang="sv-SE" altLang="en-US" sz="1600" dirty="0">
                <a:solidFill>
                  <a:srgbClr val="00B0F0"/>
                </a:solidFill>
              </a:rPr>
              <a:t>23 Aug</a:t>
            </a:r>
            <a:r>
              <a:rPr lang="en-US" sz="1600" dirty="0">
                <a:solidFill>
                  <a:srgbClr val="00B0F0"/>
                </a:solidFill>
              </a:rPr>
              <a:t> 15:00 UTC</a:t>
            </a:r>
            <a:endParaRPr lang="en-US" altLang="en-US" sz="1600" dirty="0">
              <a:solidFill>
                <a:srgbClr val="00B0F0"/>
              </a:solidFill>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220723" y="49847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The tdoc author should check for, and merge, parallel forks if they occurred. This is very important to avoid the author missing important comments.</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113531</TotalTime>
  <Words>3877</Words>
  <Application>Microsoft Office PowerPoint</Application>
  <PresentationFormat>On-screen Show (4:3)</PresentationFormat>
  <Paragraphs>299</Paragraphs>
  <Slides>21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Symbol</vt:lpstr>
      <vt:lpstr>Times New Roman</vt:lpstr>
      <vt:lpstr>Office Theme</vt:lpstr>
      <vt:lpstr>     SA5#145e  E-Meeting Process        </vt:lpstr>
      <vt:lpstr>Reading guidelines (1)</vt:lpstr>
      <vt:lpstr>Reading guidelines (2)</vt:lpstr>
      <vt:lpstr>General meeting info (1)</vt:lpstr>
      <vt:lpstr>General meeting info (2)</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1233</cp:revision>
  <dcterms:created xsi:type="dcterms:W3CDTF">2008-08-30T09:32:10Z</dcterms:created>
  <dcterms:modified xsi:type="dcterms:W3CDTF">2022-08-12T13:18:54Z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